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7" r:id="rId2"/>
    <p:sldId id="308" r:id="rId3"/>
    <p:sldId id="309" r:id="rId4"/>
    <p:sldId id="310" r:id="rId5"/>
    <p:sldId id="311" r:id="rId6"/>
    <p:sldId id="312" r:id="rId7"/>
    <p:sldId id="286" r:id="rId8"/>
    <p:sldId id="287" r:id="rId9"/>
    <p:sldId id="288" r:id="rId10"/>
    <p:sldId id="289" r:id="rId11"/>
    <p:sldId id="291" r:id="rId12"/>
    <p:sldId id="292" r:id="rId13"/>
    <p:sldId id="293" r:id="rId14"/>
    <p:sldId id="294" r:id="rId15"/>
    <p:sldId id="295" r:id="rId16"/>
    <p:sldId id="316" r:id="rId17"/>
    <p:sldId id="296" r:id="rId18"/>
    <p:sldId id="313" r:id="rId19"/>
    <p:sldId id="300" r:id="rId20"/>
    <p:sldId id="302" r:id="rId21"/>
    <p:sldId id="303" r:id="rId22"/>
    <p:sldId id="304" r:id="rId23"/>
    <p:sldId id="306" r:id="rId24"/>
    <p:sldId id="314" r:id="rId25"/>
    <p:sldId id="315" r:id="rId26"/>
    <p:sldId id="30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62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1DA09-8FD6-433C-A7A5-3056D77FC40F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B44E9-6AF2-4F64-AC42-6B052732BC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552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4343-92A6-4E7E-9831-B64BFB879D1D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F328-9FC2-4326-9701-737B0E638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27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4343-92A6-4E7E-9831-B64BFB879D1D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F328-9FC2-4326-9701-737B0E638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44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4343-92A6-4E7E-9831-B64BFB879D1D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F328-9FC2-4326-9701-737B0E638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23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4343-92A6-4E7E-9831-B64BFB879D1D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F328-9FC2-4326-9701-737B0E638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25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4343-92A6-4E7E-9831-B64BFB879D1D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F328-9FC2-4326-9701-737B0E638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98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4343-92A6-4E7E-9831-B64BFB879D1D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F328-9FC2-4326-9701-737B0E638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82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4343-92A6-4E7E-9831-B64BFB879D1D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F328-9FC2-4326-9701-737B0E638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15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4343-92A6-4E7E-9831-B64BFB879D1D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F328-9FC2-4326-9701-737B0E638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72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4343-92A6-4E7E-9831-B64BFB879D1D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F328-9FC2-4326-9701-737B0E638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10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4343-92A6-4E7E-9831-B64BFB879D1D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F328-9FC2-4326-9701-737B0E638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2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4343-92A6-4E7E-9831-B64BFB879D1D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F328-9FC2-4326-9701-737B0E638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24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B4343-92A6-4E7E-9831-B64BFB879D1D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4F328-9FC2-4326-9701-737B0E638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63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terscottconsult.co.u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6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3600" dirty="0" smtClean="0">
                <a:latin typeface="Calibri" panose="020F0502020204030204" pitchFamily="34" charset="0"/>
              </a:rPr>
              <a:t>Succession planning for sole practitioners</a:t>
            </a:r>
            <a:endParaRPr lang="en-US" altLang="en-US" sz="3600" dirty="0">
              <a:latin typeface="Calibri" panose="020F0502020204030204" pitchFamily="34" charset="0"/>
            </a:endParaRPr>
          </a:p>
        </p:txBody>
      </p:sp>
      <p:sp>
        <p:nvSpPr>
          <p:cNvPr id="40346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27584" y="4365104"/>
            <a:ext cx="6400800" cy="1800200"/>
          </a:xfrm>
        </p:spPr>
        <p:txBody>
          <a:bodyPr>
            <a:normAutofit/>
          </a:bodyPr>
          <a:lstStyle/>
          <a:p>
            <a:pPr algn="l"/>
            <a:r>
              <a:rPr lang="en-GB" altLang="en-US" sz="2400" dirty="0">
                <a:latin typeface="Calibri" panose="020F0502020204030204" pitchFamily="34" charset="0"/>
              </a:rPr>
              <a:t>Peter Scott</a:t>
            </a:r>
          </a:p>
          <a:p>
            <a:pPr algn="l"/>
            <a:r>
              <a:rPr lang="en-GB" altLang="en-US" sz="2400" dirty="0">
                <a:latin typeface="Calibri" panose="020F0502020204030204" pitchFamily="34" charset="0"/>
              </a:rPr>
              <a:t>Peter Scott </a:t>
            </a:r>
            <a:r>
              <a:rPr lang="en-GB" altLang="en-US" sz="2400" dirty="0" smtClean="0">
                <a:latin typeface="Calibri" panose="020F0502020204030204" pitchFamily="34" charset="0"/>
              </a:rPr>
              <a:t>Consulting</a:t>
            </a:r>
          </a:p>
          <a:p>
            <a:pPr algn="l"/>
            <a:r>
              <a:rPr lang="en-GB" altLang="en-US" sz="2400" dirty="0" smtClean="0">
                <a:latin typeface="Calibri" panose="020F0502020204030204" pitchFamily="34" charset="0"/>
                <a:hlinkClick r:id="rId2"/>
              </a:rPr>
              <a:t>www.peterscottconsult.co.uk</a:t>
            </a:r>
            <a:r>
              <a:rPr lang="en-GB" altLang="en-US" sz="2400" dirty="0" smtClean="0">
                <a:latin typeface="Calibri" panose="020F0502020204030204" pitchFamily="34" charset="0"/>
              </a:rPr>
              <a:t> </a:t>
            </a:r>
            <a:endParaRPr lang="en-US" alt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3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>
                <a:latin typeface="Calibri" panose="020F0502020204030204" pitchFamily="34" charset="0"/>
              </a:rPr>
              <a:t>1. Need to build a </a:t>
            </a:r>
            <a:r>
              <a:rPr lang="en-GB" altLang="en-US" sz="2800" b="1" i="1" dirty="0">
                <a:latin typeface="Calibri" panose="020F0502020204030204" pitchFamily="34" charset="0"/>
              </a:rPr>
              <a:t>competitive</a:t>
            </a:r>
            <a:r>
              <a:rPr lang="en-GB" altLang="en-US" sz="2800" b="1" dirty="0">
                <a:latin typeface="Calibri" panose="020F0502020204030204" pitchFamily="34" charset="0"/>
              </a:rPr>
              <a:t> </a:t>
            </a:r>
            <a:r>
              <a:rPr lang="en-GB" altLang="en-US" sz="2800" b="1" i="1" dirty="0">
                <a:latin typeface="Calibri" panose="020F0502020204030204" pitchFamily="34" charset="0"/>
              </a:rPr>
              <a:t>business</a:t>
            </a:r>
            <a:endParaRPr lang="en-US" altLang="en-US" sz="2800" b="1" i="1" dirty="0">
              <a:latin typeface="Calibri" panose="020F0502020204030204" pitchFamily="34" charset="0"/>
            </a:endParaRPr>
          </a:p>
        </p:txBody>
      </p:sp>
      <p:sp>
        <p:nvSpPr>
          <p:cNvPr id="430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 dirty="0">
                <a:latin typeface="Calibri" panose="020F0502020204030204" pitchFamily="34" charset="0"/>
              </a:rPr>
              <a:t>Focus is all </a:t>
            </a:r>
            <a:r>
              <a:rPr lang="en-GB" altLang="en-US" sz="2400" dirty="0" smtClean="0">
                <a:latin typeface="Calibri" panose="020F0502020204030204" pitchFamily="34" charset="0"/>
              </a:rPr>
              <a:t>important</a:t>
            </a: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</a:rPr>
              <a:t>Focus on work types / client types  </a:t>
            </a:r>
            <a:endParaRPr lang="en-GB" altLang="en-US" sz="2400" dirty="0" smtClean="0">
              <a:latin typeface="Calibri" panose="020F0502020204030204" pitchFamily="34" charset="0"/>
            </a:endParaRP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</a:rPr>
              <a:t>Sectors where there is / likely to be </a:t>
            </a:r>
            <a:r>
              <a:rPr lang="en-GB" altLang="en-US" sz="2400" dirty="0" smtClean="0">
                <a:latin typeface="Calibri" panose="020F0502020204030204" pitchFamily="34" charset="0"/>
              </a:rPr>
              <a:t>sustainable growth</a:t>
            </a: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None/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altLang="en-US" sz="2400" dirty="0">
                <a:latin typeface="Calibri" panose="020F0502020204030204" pitchFamily="34" charset="0"/>
              </a:rPr>
              <a:t>It is about </a:t>
            </a:r>
            <a:r>
              <a:rPr lang="en-GB" altLang="en-US" sz="2400" b="1" dirty="0">
                <a:latin typeface="Calibri" panose="020F0502020204030204" pitchFamily="34" charset="0"/>
              </a:rPr>
              <a:t>picking winners</a:t>
            </a:r>
            <a:endParaRPr lang="en-US" altLang="en-US" sz="2400" b="1" dirty="0">
              <a:latin typeface="Calibri" panose="020F0502020204030204" pitchFamily="34" charset="0"/>
            </a:endParaRP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317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381328"/>
            <a:ext cx="2895600" cy="365125"/>
          </a:xfrm>
        </p:spPr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>
                <a:latin typeface="Calibri" panose="020F0502020204030204" pitchFamily="34" charset="0"/>
              </a:rPr>
              <a:t>Picking </a:t>
            </a:r>
            <a:r>
              <a:rPr lang="en-GB" altLang="en-US" sz="2800" b="1" dirty="0" smtClean="0">
                <a:latin typeface="Calibri" panose="020F0502020204030204" pitchFamily="34" charset="0"/>
              </a:rPr>
              <a:t>winners?</a:t>
            </a:r>
            <a:endParaRPr lang="en-US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431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>
                <a:latin typeface="Calibri" panose="020F0502020204030204" pitchFamily="34" charset="0"/>
              </a:rPr>
              <a:t>Research / analysis of the market</a:t>
            </a:r>
          </a:p>
          <a:p>
            <a:r>
              <a:rPr lang="en-GB" altLang="en-US" sz="2400" dirty="0">
                <a:latin typeface="Calibri" panose="020F0502020204030204" pitchFamily="34" charset="0"/>
              </a:rPr>
              <a:t>What kind of law firm should </a:t>
            </a:r>
            <a:r>
              <a:rPr lang="en-GB" altLang="en-US" sz="2400" dirty="0" smtClean="0">
                <a:latin typeface="Calibri" panose="020F0502020204030204" pitchFamily="34" charset="0"/>
              </a:rPr>
              <a:t>I </a:t>
            </a:r>
            <a:r>
              <a:rPr lang="en-GB" altLang="en-US" sz="2400" dirty="0">
                <a:latin typeface="Calibri" panose="020F0502020204030204" pitchFamily="34" charset="0"/>
              </a:rPr>
              <a:t>be building….. to create capital value?</a:t>
            </a:r>
          </a:p>
          <a:p>
            <a:r>
              <a:rPr lang="en-GB" altLang="en-US" sz="2400" dirty="0">
                <a:latin typeface="Calibri" panose="020F0502020204030204" pitchFamily="34" charset="0"/>
              </a:rPr>
              <a:t>Strategic planning to achieve objectives</a:t>
            </a:r>
          </a:p>
          <a:p>
            <a:r>
              <a:rPr lang="en-GB" altLang="en-US" sz="2400" dirty="0">
                <a:latin typeface="Calibri" panose="020F0502020204030204" pitchFamily="34" charset="0"/>
              </a:rPr>
              <a:t>Implementation  </a:t>
            </a:r>
            <a:endParaRPr lang="en-US" alt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>
                <a:latin typeface="Calibri" panose="020F0502020204030204" pitchFamily="34" charset="0"/>
              </a:rPr>
              <a:t>Need to build a practice that is showing a pattern of…</a:t>
            </a:r>
            <a:endParaRPr lang="en-US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429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>
                <a:latin typeface="Calibri" panose="020F0502020204030204" pitchFamily="34" charset="0"/>
              </a:rPr>
              <a:t>Increasing </a:t>
            </a:r>
            <a:r>
              <a:rPr lang="en-GB" altLang="en-US" sz="2400" dirty="0" smtClean="0">
                <a:latin typeface="Calibri" panose="020F0502020204030204" pitchFamily="34" charset="0"/>
              </a:rPr>
              <a:t>turnover</a:t>
            </a: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</a:rPr>
              <a:t>Increasing </a:t>
            </a:r>
            <a:r>
              <a:rPr lang="en-GB" altLang="en-US" sz="2400" dirty="0" smtClean="0">
                <a:latin typeface="Calibri" panose="020F0502020204030204" pitchFamily="34" charset="0"/>
              </a:rPr>
              <a:t>profitability</a:t>
            </a: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</a:rPr>
              <a:t>On a sustainable </a:t>
            </a:r>
            <a:r>
              <a:rPr lang="en-GB" altLang="en-US" sz="2400" dirty="0" smtClean="0">
                <a:latin typeface="Calibri" panose="020F0502020204030204" pitchFamily="34" charset="0"/>
              </a:rPr>
              <a:t>basis</a:t>
            </a: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</a:rPr>
              <a:t>With a stable and </a:t>
            </a:r>
            <a:r>
              <a:rPr lang="en-GB" altLang="en-US" sz="2400" dirty="0" smtClean="0">
                <a:latin typeface="Calibri" panose="020F0502020204030204" pitchFamily="34" charset="0"/>
              </a:rPr>
              <a:t>growing </a:t>
            </a:r>
            <a:r>
              <a:rPr lang="en-GB" altLang="en-US" sz="2400" dirty="0">
                <a:latin typeface="Calibri" panose="020F0502020204030204" pitchFamily="34" charset="0"/>
              </a:rPr>
              <a:t>client base </a:t>
            </a:r>
            <a:endParaRPr lang="en-US" alt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76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>
                <a:latin typeface="Calibri" panose="020F0502020204030204" pitchFamily="34" charset="0"/>
              </a:rPr>
              <a:t>2. Your relationship with the business</a:t>
            </a:r>
            <a:endParaRPr lang="en-US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410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 dirty="0">
                <a:latin typeface="Calibri" panose="020F0502020204030204" pitchFamily="34" charset="0"/>
              </a:rPr>
              <a:t>You need to separate two elements</a:t>
            </a:r>
            <a:r>
              <a:rPr lang="en-GB" altLang="en-US" sz="2400" dirty="0" smtClean="0">
                <a:latin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altLang="en-US" sz="2400" dirty="0">
                <a:latin typeface="Calibri" panose="020F0502020204030204" pitchFamily="34" charset="0"/>
              </a:rPr>
              <a:t>      - your </a:t>
            </a:r>
            <a:r>
              <a:rPr lang="en-GB" altLang="en-US" sz="2400" dirty="0" smtClean="0">
                <a:latin typeface="Calibri" panose="020F0502020204030204" pitchFamily="34" charset="0"/>
              </a:rPr>
              <a:t>ownership; and </a:t>
            </a:r>
          </a:p>
          <a:p>
            <a:pPr>
              <a:buFont typeface="Wingdings" pitchFamily="2" charset="2"/>
              <a:buNone/>
            </a:pPr>
            <a:r>
              <a:rPr lang="en-GB" altLang="en-US" sz="2400" dirty="0" smtClean="0">
                <a:latin typeface="Calibri" panose="020F0502020204030204" pitchFamily="34" charset="0"/>
              </a:rPr>
              <a:t>      </a:t>
            </a:r>
            <a:r>
              <a:rPr lang="en-GB" altLang="en-US" sz="2400" dirty="0">
                <a:latin typeface="Calibri" panose="020F0502020204030204" pitchFamily="34" charset="0"/>
              </a:rPr>
              <a:t>- your operational involvement </a:t>
            </a:r>
            <a:endParaRPr lang="en-GB" altLang="en-US" sz="2400" dirty="0" smtClean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None/>
            </a:pPr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 smtClean="0">
                <a:latin typeface="Calibri" panose="020F0502020204030204" pitchFamily="34" charset="0"/>
              </a:rPr>
              <a:t>Reduce </a:t>
            </a:r>
            <a:r>
              <a:rPr lang="en-GB" altLang="en-US" sz="2400" dirty="0">
                <a:latin typeface="Calibri" panose="020F0502020204030204" pitchFamily="34" charset="0"/>
              </a:rPr>
              <a:t>/ eliminate the dependence of the business on</a:t>
            </a:r>
            <a:r>
              <a:rPr lang="en-GB" altLang="en-US" sz="2400" b="1" i="1" dirty="0">
                <a:latin typeface="Calibri" panose="020F0502020204030204" pitchFamily="34" charset="0"/>
              </a:rPr>
              <a:t> your </a:t>
            </a:r>
            <a:r>
              <a:rPr lang="en-GB" altLang="en-US" sz="2400" dirty="0">
                <a:latin typeface="Calibri" panose="020F0502020204030204" pitchFamily="34" charset="0"/>
              </a:rPr>
              <a:t>skills and labour for its continuing well-being</a:t>
            </a:r>
            <a:r>
              <a:rPr lang="en-GB" altLang="en-US" sz="2800" dirty="0">
                <a:latin typeface="Calibri" panose="020F0502020204030204" pitchFamily="34" charset="0"/>
              </a:rPr>
              <a:t> </a:t>
            </a:r>
            <a:endParaRPr lang="en-GB" altLang="en-US" sz="2800" dirty="0" smtClean="0">
              <a:latin typeface="Calibri" panose="020F0502020204030204" pitchFamily="34" charset="0"/>
            </a:endParaRPr>
          </a:p>
          <a:p>
            <a:endParaRPr lang="en-GB" altLang="en-US" sz="2800" dirty="0">
              <a:latin typeface="Calibri" panose="020F0502020204030204" pitchFamily="34" charset="0"/>
            </a:endParaRPr>
          </a:p>
          <a:p>
            <a:endParaRPr lang="en-GB" altLang="en-US" sz="28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GB" altLang="en-US" sz="28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6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>
                <a:latin typeface="Calibri" panose="020F0502020204030204" pitchFamily="34" charset="0"/>
              </a:rPr>
              <a:t>If you do this in a way that…</a:t>
            </a:r>
            <a:endParaRPr lang="en-US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411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>
                <a:latin typeface="Calibri" panose="020F0502020204030204" pitchFamily="34" charset="0"/>
              </a:rPr>
              <a:t>The business can continue without </a:t>
            </a:r>
            <a:r>
              <a:rPr lang="en-GB" altLang="en-US" sz="2400" dirty="0" smtClean="0">
                <a:latin typeface="Calibri" panose="020F0502020204030204" pitchFamily="34" charset="0"/>
              </a:rPr>
              <a:t>you</a:t>
            </a: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</a:rPr>
              <a:t>With a sustainable income </a:t>
            </a:r>
            <a:r>
              <a:rPr lang="en-GB" altLang="en-US" sz="2400" dirty="0" smtClean="0">
                <a:latin typeface="Calibri" panose="020F0502020204030204" pitchFamily="34" charset="0"/>
              </a:rPr>
              <a:t>stream</a:t>
            </a: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</a:rPr>
              <a:t>With sustainable profitability </a:t>
            </a:r>
            <a:endParaRPr lang="en-GB" altLang="en-US" sz="2400" dirty="0" smtClean="0">
              <a:latin typeface="Calibri" panose="020F0502020204030204" pitchFamily="34" charset="0"/>
            </a:endParaRP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 smtClean="0">
                <a:latin typeface="Calibri" panose="020F0502020204030204" pitchFamily="34" charset="0"/>
              </a:rPr>
              <a:t>Which is transferable</a:t>
            </a: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altLang="en-US" sz="2400" dirty="0">
                <a:latin typeface="Calibri" panose="020F0502020204030204" pitchFamily="34" charset="0"/>
              </a:rPr>
              <a:t>   </a:t>
            </a:r>
          </a:p>
          <a:p>
            <a:pPr>
              <a:buFont typeface="Wingdings" pitchFamily="2" charset="2"/>
              <a:buNone/>
            </a:pPr>
            <a:r>
              <a:rPr lang="en-GB" altLang="en-US" sz="2400" dirty="0">
                <a:latin typeface="Calibri" panose="020F0502020204030204" pitchFamily="34" charset="0"/>
              </a:rPr>
              <a:t>- then you </a:t>
            </a:r>
            <a:r>
              <a:rPr lang="en-GB" altLang="en-US" sz="2400" b="1" i="1" dirty="0">
                <a:latin typeface="Calibri" panose="020F0502020204030204" pitchFamily="34" charset="0"/>
              </a:rPr>
              <a:t>may</a:t>
            </a:r>
            <a:r>
              <a:rPr lang="en-GB" altLang="en-US" sz="2400" dirty="0">
                <a:latin typeface="Calibri" panose="020F0502020204030204" pitchFamily="34" charset="0"/>
              </a:rPr>
              <a:t> have something of value to sell</a:t>
            </a:r>
            <a:endParaRPr lang="en-US" alt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>
                <a:latin typeface="Calibri" panose="020F0502020204030204" pitchFamily="34" charset="0"/>
              </a:rPr>
              <a:t>How can you achieve this?</a:t>
            </a:r>
            <a:endParaRPr lang="en-US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432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latin typeface="Calibri" panose="020F0502020204030204" pitchFamily="34" charset="0"/>
              </a:rPr>
              <a:t>Build a team around you </a:t>
            </a:r>
            <a:endParaRPr lang="en-GB" altLang="en-US" sz="2800" dirty="0" smtClean="0">
              <a:latin typeface="Calibri" panose="020F0502020204030204" pitchFamily="34" charset="0"/>
            </a:endParaRPr>
          </a:p>
          <a:p>
            <a:endParaRPr lang="en-GB" altLang="en-US" sz="2800" dirty="0">
              <a:latin typeface="Calibri" panose="020F0502020204030204" pitchFamily="34" charset="0"/>
            </a:endParaRPr>
          </a:p>
          <a:p>
            <a:r>
              <a:rPr lang="en-GB" altLang="en-US" sz="2800" dirty="0">
                <a:latin typeface="Calibri" panose="020F0502020204030204" pitchFamily="34" charset="0"/>
              </a:rPr>
              <a:t>Delegate – NB </a:t>
            </a:r>
            <a:r>
              <a:rPr lang="en-GB" altLang="en-US" sz="2800" dirty="0" smtClean="0">
                <a:latin typeface="Calibri" panose="020F0502020204030204" pitchFamily="34" charset="0"/>
              </a:rPr>
              <a:t>the importance of leverage</a:t>
            </a:r>
          </a:p>
          <a:p>
            <a:endParaRPr lang="en-GB" altLang="en-US" sz="2800" dirty="0">
              <a:latin typeface="Calibri" panose="020F0502020204030204" pitchFamily="34" charset="0"/>
            </a:endParaRPr>
          </a:p>
          <a:p>
            <a:r>
              <a:rPr lang="en-GB" altLang="en-US" sz="2800" dirty="0">
                <a:latin typeface="Calibri" panose="020F0502020204030204" pitchFamily="34" charset="0"/>
              </a:rPr>
              <a:t>Retain ownership </a:t>
            </a:r>
            <a:endParaRPr lang="en-GB" altLang="en-US" sz="2800" dirty="0" smtClean="0">
              <a:latin typeface="Calibri" panose="020F0502020204030204" pitchFamily="34" charset="0"/>
            </a:endParaRPr>
          </a:p>
          <a:p>
            <a:endParaRPr lang="en-GB" altLang="en-US" sz="2800" dirty="0">
              <a:latin typeface="Calibri" panose="020F0502020204030204" pitchFamily="34" charset="0"/>
            </a:endParaRPr>
          </a:p>
          <a:p>
            <a:r>
              <a:rPr lang="en-GB" altLang="en-US" sz="2800" dirty="0" smtClean="0">
                <a:latin typeface="Calibri" panose="020F0502020204030204" pitchFamily="34" charset="0"/>
              </a:rPr>
              <a:t>Build flexibility into the firm – e.g. no long term lease obligations 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5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/>
              <a:t>PETER SCOTT CONSULTING</a:t>
            </a:r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3200" b="1" dirty="0">
                <a:latin typeface="Calibri" panose="020F0502020204030204" pitchFamily="34" charset="0"/>
              </a:rPr>
              <a:t>Divorce your ownership</a:t>
            </a:r>
            <a:endParaRPr lang="en-US" altLang="en-US" sz="3200" b="1" dirty="0">
              <a:latin typeface="Calibri" panose="020F0502020204030204" pitchFamily="34" charset="0"/>
            </a:endParaRPr>
          </a:p>
        </p:txBody>
      </p:sp>
      <p:sp>
        <p:nvSpPr>
          <p:cNvPr id="436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altLang="en-US" sz="2400" dirty="0"/>
              <a:t>So you can walk away from the business </a:t>
            </a:r>
          </a:p>
          <a:p>
            <a:pPr>
              <a:buFont typeface="Wingdings" pitchFamily="2" charset="2"/>
              <a:buNone/>
            </a:pPr>
            <a:r>
              <a:rPr lang="en-GB" altLang="en-US" sz="2400" dirty="0"/>
              <a:t>with your value either</a:t>
            </a:r>
            <a:r>
              <a:rPr lang="en-GB" altLang="en-US" sz="2400" dirty="0" smtClean="0"/>
              <a:t>…</a:t>
            </a:r>
          </a:p>
          <a:p>
            <a:pPr>
              <a:buFont typeface="Wingdings" pitchFamily="2" charset="2"/>
              <a:buNone/>
            </a:pPr>
            <a:endParaRPr lang="en-GB" altLang="en-US" sz="2400" dirty="0"/>
          </a:p>
          <a:p>
            <a:pPr>
              <a:buFont typeface="Wingdings" pitchFamily="2" charset="2"/>
              <a:buNone/>
            </a:pPr>
            <a:r>
              <a:rPr lang="en-GB" altLang="en-US" sz="2400" dirty="0"/>
              <a:t>  - immediately on sale or </a:t>
            </a:r>
            <a:endParaRPr lang="en-GB" altLang="en-US" sz="2400" dirty="0" smtClean="0"/>
          </a:p>
          <a:p>
            <a:pPr>
              <a:buFont typeface="Wingdings" pitchFamily="2" charset="2"/>
              <a:buNone/>
            </a:pPr>
            <a:endParaRPr lang="en-GB" altLang="en-US" sz="2400" dirty="0"/>
          </a:p>
          <a:p>
            <a:pPr>
              <a:buFont typeface="Wingdings" pitchFamily="2" charset="2"/>
              <a:buNone/>
            </a:pPr>
            <a:r>
              <a:rPr lang="en-GB" altLang="en-US" sz="2400" dirty="0"/>
              <a:t>  - after a bedding in period linked to an earn out arrangement 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0045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981075"/>
            <a:ext cx="6400800" cy="4752975"/>
          </a:xfrm>
        </p:spPr>
        <p:txBody>
          <a:bodyPr/>
          <a:lstStyle/>
          <a:p>
            <a:r>
              <a:rPr lang="en-GB" altLang="en-US" dirty="0">
                <a:solidFill>
                  <a:schemeClr val="tx2"/>
                </a:solidFill>
              </a:rPr>
              <a:t>  </a:t>
            </a:r>
            <a:r>
              <a:rPr lang="en-GB" altLang="en-US" dirty="0" smtClean="0">
                <a:solidFill>
                  <a:schemeClr val="tx2"/>
                </a:solidFill>
                <a:latin typeface="Verdana" pitchFamily="34" charset="0"/>
              </a:rPr>
              <a:t>Owner</a:t>
            </a:r>
            <a:endParaRPr lang="en-GB" altLang="en-US" dirty="0">
              <a:solidFill>
                <a:schemeClr val="tx2"/>
              </a:solidFill>
              <a:latin typeface="Verdana" pitchFamily="34" charset="0"/>
            </a:endParaRPr>
          </a:p>
          <a:p>
            <a:endParaRPr lang="en-GB" altLang="en-US" dirty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en-GB" altLang="en-US" sz="2400" dirty="0">
                <a:latin typeface="Verdana" pitchFamily="34" charset="0"/>
              </a:rPr>
              <a:t>  </a:t>
            </a:r>
            <a:r>
              <a:rPr lang="en-GB" altLang="en-US" sz="2400" dirty="0" smtClean="0">
                <a:latin typeface="Verdana" pitchFamily="34" charset="0"/>
              </a:rPr>
              <a:t>delegation </a:t>
            </a:r>
            <a:r>
              <a:rPr lang="en-GB" altLang="en-US" sz="2400" dirty="0">
                <a:latin typeface="Verdana" pitchFamily="34" charset="0"/>
              </a:rPr>
              <a:t>and leverage</a:t>
            </a:r>
          </a:p>
          <a:p>
            <a:endParaRPr lang="en-GB" altLang="en-US" sz="2400" dirty="0">
              <a:latin typeface="Verdana" pitchFamily="34" charset="0"/>
            </a:endParaRPr>
          </a:p>
          <a:p>
            <a:endParaRPr lang="en-GB" altLang="en-US" dirty="0">
              <a:solidFill>
                <a:schemeClr val="tx2"/>
              </a:solidFill>
            </a:endParaRPr>
          </a:p>
          <a:p>
            <a:r>
              <a:rPr lang="en-GB" altLang="en-US" sz="4000" dirty="0">
                <a:solidFill>
                  <a:schemeClr val="tx2"/>
                </a:solidFill>
                <a:latin typeface="+mj-lt"/>
              </a:rPr>
              <a:t>Lawyers                    </a:t>
            </a:r>
            <a:r>
              <a:rPr lang="en-GB" altLang="en-US" sz="4000" dirty="0" smtClean="0">
                <a:solidFill>
                  <a:schemeClr val="tx2"/>
                </a:solidFill>
                <a:latin typeface="+mj-lt"/>
              </a:rPr>
              <a:t>Lawyers</a:t>
            </a:r>
            <a:endParaRPr lang="en-US" altLang="en-US" sz="4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34182" name="Line 6"/>
          <p:cNvSpPr>
            <a:spLocks noChangeShapeType="1"/>
          </p:cNvSpPr>
          <p:nvPr/>
        </p:nvSpPr>
        <p:spPr bwMode="auto">
          <a:xfrm flipH="1">
            <a:off x="2411413" y="2736737"/>
            <a:ext cx="647700" cy="649288"/>
          </a:xfrm>
          <a:prstGeom prst="line">
            <a:avLst/>
          </a:prstGeom>
          <a:noFill/>
          <a:ln w="38100">
            <a:solidFill>
              <a:schemeClr val="accent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34185" name="Line 9"/>
          <p:cNvSpPr>
            <a:spLocks noChangeShapeType="1"/>
          </p:cNvSpPr>
          <p:nvPr/>
        </p:nvSpPr>
        <p:spPr bwMode="auto">
          <a:xfrm>
            <a:off x="5148263" y="2708275"/>
            <a:ext cx="647700" cy="649288"/>
          </a:xfrm>
          <a:prstGeom prst="line">
            <a:avLst/>
          </a:prstGeom>
          <a:noFill/>
          <a:ln w="38100">
            <a:solidFill>
              <a:schemeClr val="accent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18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981075"/>
            <a:ext cx="6400800" cy="4752975"/>
          </a:xfrm>
        </p:spPr>
        <p:txBody>
          <a:bodyPr/>
          <a:lstStyle/>
          <a:p>
            <a:r>
              <a:rPr lang="en-GB" altLang="en-US" dirty="0">
                <a:solidFill>
                  <a:schemeClr val="tx2"/>
                </a:solidFill>
              </a:rPr>
              <a:t>  </a:t>
            </a:r>
            <a:r>
              <a:rPr lang="en-GB" altLang="en-US" sz="3600" dirty="0" smtClean="0">
                <a:solidFill>
                  <a:srgbClr val="FF0000"/>
                </a:solidFill>
                <a:latin typeface="+mj-lt"/>
              </a:rPr>
              <a:t>New</a:t>
            </a:r>
            <a:r>
              <a:rPr lang="en-GB" altLang="en-US" sz="3600" dirty="0" smtClean="0">
                <a:solidFill>
                  <a:schemeClr val="tx2"/>
                </a:solidFill>
                <a:latin typeface="+mj-lt"/>
              </a:rPr>
              <a:t> Owner</a:t>
            </a:r>
            <a:endParaRPr lang="en-GB" altLang="en-US" sz="3600" dirty="0">
              <a:solidFill>
                <a:schemeClr val="tx2"/>
              </a:solidFill>
              <a:latin typeface="+mj-lt"/>
            </a:endParaRPr>
          </a:p>
          <a:p>
            <a:endParaRPr lang="en-GB" altLang="en-US" dirty="0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en-GB" altLang="en-US" sz="2400" dirty="0">
                <a:latin typeface="Verdana" pitchFamily="34" charset="0"/>
              </a:rPr>
              <a:t>  </a:t>
            </a:r>
            <a:r>
              <a:rPr lang="en-GB" altLang="en-US" sz="2400" dirty="0" smtClean="0">
                <a:latin typeface="Verdana" pitchFamily="34" charset="0"/>
              </a:rPr>
              <a:t>delegation </a:t>
            </a:r>
            <a:r>
              <a:rPr lang="en-GB" altLang="en-US" sz="2400" dirty="0">
                <a:latin typeface="Verdana" pitchFamily="34" charset="0"/>
              </a:rPr>
              <a:t>and leverage</a:t>
            </a:r>
          </a:p>
          <a:p>
            <a:endParaRPr lang="en-GB" altLang="en-US" sz="2400" dirty="0">
              <a:latin typeface="Verdana" pitchFamily="34" charset="0"/>
            </a:endParaRPr>
          </a:p>
          <a:p>
            <a:endParaRPr lang="en-GB" altLang="en-US" dirty="0">
              <a:solidFill>
                <a:schemeClr val="tx2"/>
              </a:solidFill>
            </a:endParaRPr>
          </a:p>
          <a:p>
            <a:r>
              <a:rPr lang="en-GB" altLang="en-US" sz="4000" dirty="0">
                <a:solidFill>
                  <a:schemeClr val="tx2"/>
                </a:solidFill>
                <a:latin typeface="+mj-lt"/>
              </a:rPr>
              <a:t>Lawyers                    </a:t>
            </a:r>
            <a:r>
              <a:rPr lang="en-GB" altLang="en-US" sz="4000" dirty="0" smtClean="0">
                <a:solidFill>
                  <a:schemeClr val="tx2"/>
                </a:solidFill>
                <a:latin typeface="+mj-lt"/>
              </a:rPr>
              <a:t>Lawyers</a:t>
            </a:r>
            <a:endParaRPr lang="en-US" altLang="en-US" sz="4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34182" name="Line 6"/>
          <p:cNvSpPr>
            <a:spLocks noChangeShapeType="1"/>
          </p:cNvSpPr>
          <p:nvPr/>
        </p:nvSpPr>
        <p:spPr bwMode="auto">
          <a:xfrm flipH="1">
            <a:off x="2411413" y="2736737"/>
            <a:ext cx="647700" cy="649288"/>
          </a:xfrm>
          <a:prstGeom prst="line">
            <a:avLst/>
          </a:prstGeom>
          <a:noFill/>
          <a:ln w="38100">
            <a:solidFill>
              <a:schemeClr val="accent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34185" name="Line 9"/>
          <p:cNvSpPr>
            <a:spLocks noChangeShapeType="1"/>
          </p:cNvSpPr>
          <p:nvPr/>
        </p:nvSpPr>
        <p:spPr bwMode="auto">
          <a:xfrm>
            <a:off x="5148263" y="2708275"/>
            <a:ext cx="647700" cy="649288"/>
          </a:xfrm>
          <a:prstGeom prst="line">
            <a:avLst/>
          </a:prstGeom>
          <a:noFill/>
          <a:ln w="38100">
            <a:solidFill>
              <a:schemeClr val="accent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47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2800" b="1" dirty="0">
                <a:latin typeface="Calibri" panose="020F0502020204030204" pitchFamily="34" charset="0"/>
              </a:rPr>
              <a:t>3. Need to identify a buyer  </a:t>
            </a:r>
            <a:endParaRPr lang="en-US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419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>
                <a:latin typeface="+mj-lt"/>
              </a:rPr>
              <a:t>With whom there is a strategic </a:t>
            </a:r>
            <a:r>
              <a:rPr lang="en-GB" altLang="en-US" sz="2400" dirty="0" smtClean="0">
                <a:latin typeface="+mj-lt"/>
              </a:rPr>
              <a:t>fit</a:t>
            </a:r>
          </a:p>
          <a:p>
            <a:endParaRPr lang="en-GB" altLang="en-US" sz="2400" dirty="0">
              <a:latin typeface="+mj-lt"/>
            </a:endParaRPr>
          </a:p>
          <a:p>
            <a:r>
              <a:rPr lang="en-GB" altLang="en-US" sz="2400" dirty="0">
                <a:latin typeface="+mj-lt"/>
              </a:rPr>
              <a:t>Who needs what you </a:t>
            </a:r>
            <a:r>
              <a:rPr lang="en-GB" altLang="en-US" sz="2400" dirty="0" smtClean="0">
                <a:latin typeface="+mj-lt"/>
              </a:rPr>
              <a:t>have</a:t>
            </a:r>
          </a:p>
          <a:p>
            <a:endParaRPr lang="en-GB" altLang="en-US" sz="2400" dirty="0">
              <a:latin typeface="+mj-lt"/>
            </a:endParaRPr>
          </a:p>
          <a:p>
            <a:r>
              <a:rPr lang="en-GB" altLang="en-US" sz="2400" dirty="0">
                <a:latin typeface="+mj-lt"/>
              </a:rPr>
              <a:t>Who has the resource to continue the business (particularly if receiving </a:t>
            </a:r>
            <a:r>
              <a:rPr lang="en-GB" altLang="en-US" sz="2400" dirty="0" smtClean="0">
                <a:latin typeface="+mj-lt"/>
              </a:rPr>
              <a:t>your value </a:t>
            </a:r>
            <a:r>
              <a:rPr lang="en-GB" altLang="en-US" sz="2400" dirty="0">
                <a:latin typeface="+mj-lt"/>
              </a:rPr>
              <a:t>depends on an earn out) </a:t>
            </a:r>
          </a:p>
          <a:p>
            <a:endParaRPr lang="en-GB" altLang="en-US" sz="2400" dirty="0"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en-GB" altLang="en-US" sz="2400" dirty="0">
                <a:latin typeface="+mj-lt"/>
              </a:rPr>
              <a:t>You may need to </a:t>
            </a:r>
            <a:r>
              <a:rPr lang="en-GB" altLang="en-US" sz="2400" b="1" i="1" dirty="0">
                <a:latin typeface="+mj-lt"/>
              </a:rPr>
              <a:t>sell the vision</a:t>
            </a:r>
            <a:r>
              <a:rPr lang="en-GB" altLang="en-US" sz="2400" i="1" dirty="0">
                <a:latin typeface="+mj-lt"/>
              </a:rPr>
              <a:t> </a:t>
            </a:r>
            <a:r>
              <a:rPr lang="en-GB" altLang="en-US" sz="2400" dirty="0">
                <a:latin typeface="+mj-lt"/>
              </a:rPr>
              <a:t>of putting </a:t>
            </a:r>
            <a:r>
              <a:rPr lang="en-GB" altLang="en-US" sz="2400" dirty="0" smtClean="0">
                <a:latin typeface="+mj-lt"/>
              </a:rPr>
              <a:t>the </a:t>
            </a:r>
            <a:r>
              <a:rPr lang="en-GB" altLang="en-US" sz="2400" dirty="0">
                <a:latin typeface="+mj-lt"/>
              </a:rPr>
              <a:t>two businesses </a:t>
            </a:r>
            <a:endParaRPr lang="en-GB" altLang="en-US" sz="2400" dirty="0" smtClean="0"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en-GB" altLang="en-US" sz="2400" dirty="0" smtClean="0">
                <a:latin typeface="+mj-lt"/>
              </a:rPr>
              <a:t>together  </a:t>
            </a:r>
            <a:endParaRPr lang="en-US" alt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08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/>
              <a:t>PETER SCOTT CONSULTING</a:t>
            </a:r>
          </a:p>
        </p:txBody>
      </p:sp>
      <p:sp>
        <p:nvSpPr>
          <p:cNvPr id="424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Who is currently thinking about how to deal with succession?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How </a:t>
            </a:r>
            <a:r>
              <a:rPr lang="en-GB" dirty="0"/>
              <a:t>far </a:t>
            </a:r>
            <a:r>
              <a:rPr lang="en-GB" dirty="0" smtClean="0"/>
              <a:t>have you </a:t>
            </a:r>
            <a:r>
              <a:rPr lang="en-GB" dirty="0"/>
              <a:t>developed </a:t>
            </a:r>
            <a:r>
              <a:rPr lang="en-GB" dirty="0" smtClean="0"/>
              <a:t>your plans?</a:t>
            </a:r>
            <a:endParaRPr lang="en-US" altLang="en-US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9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2800" b="1" dirty="0">
                <a:latin typeface="Calibri" panose="020F0502020204030204" pitchFamily="34" charset="0"/>
              </a:rPr>
              <a:t>Ensure you receive your value</a:t>
            </a:r>
            <a:endParaRPr lang="en-US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421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>
                <a:latin typeface="Calibri" panose="020F0502020204030204" pitchFamily="34" charset="0"/>
              </a:rPr>
              <a:t>The terms upon which you </a:t>
            </a:r>
            <a:r>
              <a:rPr lang="en-GB" altLang="en-US" sz="2400" dirty="0" smtClean="0">
                <a:latin typeface="Calibri" panose="020F0502020204030204" pitchFamily="34" charset="0"/>
              </a:rPr>
              <a:t>sell</a:t>
            </a: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</a:rPr>
              <a:t>How you structure the sale / merger</a:t>
            </a: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en-GB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NB </a:t>
            </a:r>
            <a:r>
              <a:rPr lang="en-GB" altLang="en-US" sz="2400" b="1" dirty="0" smtClean="0">
                <a:latin typeface="Calibri" panose="020F0502020204030204" pitchFamily="34" charset="0"/>
              </a:rPr>
              <a:t>Take </a:t>
            </a:r>
            <a:r>
              <a:rPr lang="en-GB" altLang="en-US" sz="2400" b="1" dirty="0">
                <a:latin typeface="Calibri" panose="020F0502020204030204" pitchFamily="34" charset="0"/>
              </a:rPr>
              <a:t>advice </a:t>
            </a:r>
            <a:r>
              <a:rPr lang="en-GB" altLang="en-US" sz="2400" b="1" dirty="0" smtClean="0">
                <a:latin typeface="Calibri" panose="020F0502020204030204" pitchFamily="34" charset="0"/>
              </a:rPr>
              <a:t>– valuation, accounting, tax and legal </a:t>
            </a:r>
            <a:endParaRPr lang="en-US" alt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2800" b="1" dirty="0">
                <a:latin typeface="Calibri" panose="020F0502020204030204" pitchFamily="34" charset="0"/>
              </a:rPr>
              <a:t>A case study</a:t>
            </a:r>
            <a:endParaRPr lang="en-US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422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z="2800" dirty="0">
                <a:latin typeface="Calibri" panose="020F0502020204030204" pitchFamily="34" charset="0"/>
              </a:rPr>
              <a:t>A law firm</a:t>
            </a:r>
          </a:p>
          <a:p>
            <a:pPr>
              <a:buFont typeface="Wingdings" pitchFamily="2" charset="2"/>
              <a:buNone/>
            </a:pPr>
            <a:endParaRPr lang="en-GB" altLang="en-US" sz="2800" dirty="0">
              <a:latin typeface="Calibri" panose="020F0502020204030204" pitchFamily="34" charset="0"/>
            </a:endParaRPr>
          </a:p>
          <a:p>
            <a:r>
              <a:rPr lang="en-GB" altLang="en-US" sz="2800" dirty="0">
                <a:latin typeface="Calibri" panose="020F0502020204030204" pitchFamily="34" charset="0"/>
              </a:rPr>
              <a:t>1 </a:t>
            </a:r>
            <a:r>
              <a:rPr lang="en-GB" altLang="en-US" sz="2800" dirty="0" smtClean="0">
                <a:latin typeface="Calibri" panose="020F0502020204030204" pitchFamily="34" charset="0"/>
              </a:rPr>
              <a:t>partner</a:t>
            </a:r>
            <a:endParaRPr lang="en-GB" altLang="en-US" sz="2800" dirty="0">
              <a:latin typeface="Calibri" panose="020F0502020204030204" pitchFamily="34" charset="0"/>
            </a:endParaRPr>
          </a:p>
          <a:p>
            <a:r>
              <a:rPr lang="en-GB" altLang="en-US" sz="2800" dirty="0" smtClean="0">
                <a:latin typeface="Calibri" panose="020F0502020204030204" pitchFamily="34" charset="0"/>
              </a:rPr>
              <a:t>3 </a:t>
            </a:r>
            <a:r>
              <a:rPr lang="en-GB" altLang="en-US" sz="2800" dirty="0">
                <a:latin typeface="Calibri" panose="020F0502020204030204" pitchFamily="34" charset="0"/>
              </a:rPr>
              <a:t>other fee earners</a:t>
            </a:r>
          </a:p>
          <a:p>
            <a:r>
              <a:rPr lang="en-GB" altLang="en-US" sz="2800" dirty="0">
                <a:latin typeface="Calibri" panose="020F0502020204030204" pitchFamily="34" charset="0"/>
              </a:rPr>
              <a:t>No lease obligations</a:t>
            </a:r>
          </a:p>
          <a:p>
            <a:pPr>
              <a:buFont typeface="Wingdings" pitchFamily="2" charset="2"/>
              <a:buNone/>
            </a:pPr>
            <a:endParaRPr lang="en-US" altLang="en-US" sz="28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40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3200" b="1" dirty="0">
                <a:latin typeface="Calibri" panose="020F0502020204030204" pitchFamily="34" charset="0"/>
              </a:rPr>
              <a:t>The nature of the business?</a:t>
            </a:r>
            <a:endParaRPr lang="en-US" altLang="en-US" sz="3200" b="1" dirty="0">
              <a:latin typeface="Calibri" panose="020F0502020204030204" pitchFamily="34" charset="0"/>
            </a:endParaRPr>
          </a:p>
        </p:txBody>
      </p:sp>
      <p:sp>
        <p:nvSpPr>
          <p:cNvPr id="439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z="2400" dirty="0" smtClean="0">
                <a:latin typeface="Calibri" panose="020F0502020204030204" pitchFamily="34" charset="0"/>
              </a:rPr>
              <a:t>A niche firm </a:t>
            </a:r>
          </a:p>
          <a:p>
            <a:pPr>
              <a:buFont typeface="Wingdings" pitchFamily="2" charset="2"/>
              <a:buNone/>
            </a:pPr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 smtClean="0">
                <a:latin typeface="Calibri" panose="020F0502020204030204" pitchFamily="34" charset="0"/>
              </a:rPr>
              <a:t>A growing </a:t>
            </a:r>
            <a:r>
              <a:rPr lang="en-GB" altLang="en-US" sz="2400" dirty="0">
                <a:latin typeface="Calibri" panose="020F0502020204030204" pitchFamily="34" charset="0"/>
              </a:rPr>
              <a:t>sector </a:t>
            </a:r>
            <a:r>
              <a:rPr lang="en-GB" altLang="en-US" sz="2400" dirty="0" smtClean="0">
                <a:latin typeface="Calibri" panose="020F0502020204030204" pitchFamily="34" charset="0"/>
              </a:rPr>
              <a:t>– practice attracted work nationally </a:t>
            </a:r>
          </a:p>
          <a:p>
            <a:r>
              <a:rPr lang="en-GB" altLang="en-US" sz="2400" dirty="0" smtClean="0">
                <a:latin typeface="Calibri" panose="020F0502020204030204" pitchFamily="34" charset="0"/>
              </a:rPr>
              <a:t>Practice limited itself to narrow </a:t>
            </a:r>
            <a:r>
              <a:rPr lang="en-GB" altLang="en-US" sz="2400" dirty="0">
                <a:latin typeface="Calibri" panose="020F0502020204030204" pitchFamily="34" charset="0"/>
              </a:rPr>
              <a:t>areas of </a:t>
            </a:r>
            <a:r>
              <a:rPr lang="en-GB" altLang="en-US" sz="2400" dirty="0" smtClean="0">
                <a:latin typeface="Calibri" panose="020F0502020204030204" pitchFamily="34" charset="0"/>
              </a:rPr>
              <a:t>work in that sector</a:t>
            </a:r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</a:rPr>
              <a:t>Broad range of existing and growing clients</a:t>
            </a:r>
          </a:p>
          <a:p>
            <a:r>
              <a:rPr lang="en-GB" altLang="en-US" sz="2400" dirty="0">
                <a:latin typeface="Calibri" panose="020F0502020204030204" pitchFamily="34" charset="0"/>
              </a:rPr>
              <a:t>Owner had built a reputation </a:t>
            </a:r>
            <a:r>
              <a:rPr lang="en-GB" altLang="en-US" sz="2400" dirty="0" smtClean="0">
                <a:latin typeface="Calibri" panose="020F0502020204030204" pitchFamily="34" charset="0"/>
              </a:rPr>
              <a:t>in the sector</a:t>
            </a:r>
          </a:p>
          <a:p>
            <a:r>
              <a:rPr lang="en-GB" altLang="en-US" sz="2400" dirty="0" smtClean="0">
                <a:latin typeface="Calibri" panose="020F0502020204030204" pitchFamily="34" charset="0"/>
              </a:rPr>
              <a:t>Profitability hit by the recession  </a:t>
            </a:r>
          </a:p>
          <a:p>
            <a:endParaRPr lang="en-GB" altLang="en-US" sz="2400" dirty="0" smtClean="0">
              <a:latin typeface="Calibri" panose="020F0502020204030204" pitchFamily="34" charset="0"/>
            </a:endParaRP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altLang="en-US" sz="2400" b="1" dirty="0" smtClean="0">
                <a:latin typeface="Calibri" panose="020F0502020204030204" pitchFamily="34" charset="0"/>
              </a:rPr>
              <a:t>Did the owner have something to sell? </a:t>
            </a:r>
            <a:endParaRPr lang="en-GB" altLang="en-US" sz="24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en-US" sz="28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56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3200" b="1" dirty="0" smtClean="0">
                <a:latin typeface="Calibri" panose="020F0502020204030204" pitchFamily="34" charset="0"/>
              </a:rPr>
              <a:t>Did the owner have something to sell?</a:t>
            </a:r>
            <a:endParaRPr lang="en-US" altLang="en-US" sz="3200" b="1" dirty="0">
              <a:latin typeface="Calibri" panose="020F0502020204030204" pitchFamily="34" charset="0"/>
            </a:endParaRPr>
          </a:p>
        </p:txBody>
      </p:sp>
      <p:sp>
        <p:nvSpPr>
          <p:cNvPr id="441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>
                <a:latin typeface="Calibri" panose="020F0502020204030204" pitchFamily="34" charset="0"/>
              </a:rPr>
              <a:t>Nature of the business</a:t>
            </a:r>
            <a:r>
              <a:rPr lang="en-GB" altLang="en-US" sz="2400" dirty="0" smtClean="0">
                <a:latin typeface="Calibri" panose="020F0502020204030204" pitchFamily="34" charset="0"/>
              </a:rPr>
              <a:t>?</a:t>
            </a:r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</a:rPr>
              <a:t>Owner’s relationship with that business</a:t>
            </a:r>
            <a:r>
              <a:rPr lang="en-GB" altLang="en-US" sz="2400" dirty="0" smtClean="0">
                <a:latin typeface="Calibri" panose="020F0502020204030204" pitchFamily="34" charset="0"/>
              </a:rPr>
              <a:t>?</a:t>
            </a:r>
          </a:p>
          <a:p>
            <a:r>
              <a:rPr lang="en-GB" altLang="en-US" sz="2400" dirty="0" smtClean="0">
                <a:latin typeface="Calibri" panose="020F0502020204030204" pitchFamily="34" charset="0"/>
              </a:rPr>
              <a:t>His age?</a:t>
            </a:r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</a:rPr>
              <a:t>Potential buyers</a:t>
            </a:r>
            <a:r>
              <a:rPr lang="en-GB" altLang="en-US" sz="2400" dirty="0" smtClean="0">
                <a:latin typeface="Calibri" panose="020F0502020204030204" pitchFamily="34" charset="0"/>
              </a:rPr>
              <a:t>?</a:t>
            </a:r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</a:rPr>
              <a:t>Basis of valuation</a:t>
            </a:r>
            <a:r>
              <a:rPr lang="en-GB" altLang="en-US" sz="2400" dirty="0" smtClean="0">
                <a:latin typeface="Calibri" panose="020F0502020204030204" pitchFamily="34" charset="0"/>
              </a:rPr>
              <a:t>?</a:t>
            </a:r>
          </a:p>
          <a:p>
            <a:endParaRPr lang="en-GB" altLang="en-US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altLang="en-US" sz="2400" b="1" dirty="0" smtClean="0">
                <a:latin typeface="Calibri" panose="020F0502020204030204" pitchFamily="34" charset="0"/>
              </a:rPr>
              <a:t>Outcome?</a:t>
            </a:r>
            <a:endParaRPr lang="en-US" alt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3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Practical issues arising on sale / merger?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Professional indemnity insurance –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- run off cover – cost?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- successor practice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Some PI issues?</a:t>
            </a:r>
          </a:p>
          <a:p>
            <a:pPr marL="0" indent="0">
              <a:buNone/>
            </a:pPr>
            <a:r>
              <a:rPr lang="en-GB" sz="2400" dirty="0" smtClean="0"/>
              <a:t>    - buyer’s preferred approach Vs seller’s preferred approach 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- how to satisfy both?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- the buyer’s excess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NB</a:t>
            </a:r>
            <a:r>
              <a:rPr lang="en-GB" sz="2400" b="1" dirty="0" smtClean="0"/>
              <a:t> – Take advice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04920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More practical issues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How to realise your WIP and Debtors?</a:t>
            </a:r>
          </a:p>
          <a:p>
            <a:endParaRPr lang="en-GB" sz="2400" dirty="0" smtClean="0"/>
          </a:p>
          <a:p>
            <a:r>
              <a:rPr lang="en-GB" sz="2400" dirty="0" smtClean="0"/>
              <a:t>Know your buyer – NB - due diligence</a:t>
            </a:r>
          </a:p>
          <a:p>
            <a:endParaRPr lang="en-GB" sz="2400" dirty="0"/>
          </a:p>
          <a:p>
            <a:r>
              <a:rPr lang="en-GB" sz="2400" dirty="0" smtClean="0"/>
              <a:t>Your future position / status / liabilities</a:t>
            </a:r>
          </a:p>
          <a:p>
            <a:endParaRPr lang="en-GB" sz="2400" dirty="0" smtClean="0"/>
          </a:p>
          <a:p>
            <a:r>
              <a:rPr lang="en-GB" sz="2400" dirty="0" smtClean="0"/>
              <a:t>Get the sale / merger agreement ‘</a:t>
            </a:r>
            <a:r>
              <a:rPr lang="en-GB" sz="2400" i="1" dirty="0" smtClean="0"/>
              <a:t>right’ 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NB</a:t>
            </a:r>
            <a:r>
              <a:rPr lang="en-GB" sz="2400" b="1" dirty="0" smtClean="0"/>
              <a:t> – Take advice  </a:t>
            </a:r>
            <a:r>
              <a:rPr lang="en-GB" sz="2400" dirty="0" smtClean="0"/>
              <a:t> 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2797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557338"/>
            <a:ext cx="7772400" cy="2159000"/>
          </a:xfrm>
        </p:spPr>
        <p:txBody>
          <a:bodyPr/>
          <a:lstStyle/>
          <a:p>
            <a:pPr algn="l"/>
            <a:r>
              <a:rPr lang="en-GB" altLang="en-US" dirty="0"/>
              <a:t>           </a:t>
            </a:r>
            <a:r>
              <a:rPr lang="en-GB" altLang="en-US" sz="4800" dirty="0">
                <a:latin typeface="Verdana" pitchFamily="34" charset="0"/>
              </a:rPr>
              <a:t>Any questions?</a:t>
            </a:r>
            <a:endParaRPr lang="en-US" altLang="en-US" sz="48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7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Why do sole practitioners need to plan ahead?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Age / retirement issues</a:t>
            </a:r>
          </a:p>
          <a:p>
            <a:endParaRPr lang="en-GB" sz="2400" dirty="0" smtClean="0"/>
          </a:p>
          <a:p>
            <a:r>
              <a:rPr lang="en-GB" sz="2400" dirty="0" smtClean="0"/>
              <a:t>Resource issues </a:t>
            </a:r>
          </a:p>
          <a:p>
            <a:endParaRPr lang="en-GB" sz="2400" dirty="0" smtClean="0"/>
          </a:p>
          <a:p>
            <a:r>
              <a:rPr lang="en-GB" sz="2400" dirty="0" smtClean="0"/>
              <a:t>Professional indemnity / run-off cover   </a:t>
            </a:r>
          </a:p>
          <a:p>
            <a:endParaRPr lang="en-GB" sz="2400" dirty="0" smtClean="0"/>
          </a:p>
          <a:p>
            <a:r>
              <a:rPr lang="en-GB" sz="2400" dirty="0" smtClean="0"/>
              <a:t>To build capital value 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/>
              <a:t>PETER 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39289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What should a succession plan for a sole practitioner’s practice aim to do?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To secure the current and future well being of everyone in the firm and the interests of clients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Sole practitioners need to </a:t>
            </a:r>
            <a:r>
              <a:rPr lang="en-GB" sz="2400" i="1" dirty="0" smtClean="0"/>
              <a:t>think creatively </a:t>
            </a:r>
            <a:r>
              <a:rPr lang="en-GB" sz="2400" dirty="0" smtClean="0"/>
              <a:t>how to make the best use of what they have  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/>
              <a:t>PETER 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4218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Options?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Continue practice by taking in a partner</a:t>
            </a:r>
          </a:p>
          <a:p>
            <a:endParaRPr lang="en-GB" sz="2400" dirty="0"/>
          </a:p>
          <a:p>
            <a:r>
              <a:rPr lang="en-GB" sz="2400" dirty="0" smtClean="0"/>
              <a:t>Merge / sell practice</a:t>
            </a:r>
          </a:p>
          <a:p>
            <a:endParaRPr lang="en-GB" sz="2400" dirty="0"/>
          </a:p>
          <a:p>
            <a:r>
              <a:rPr lang="en-GB" sz="2400" dirty="0" smtClean="0"/>
              <a:t>Close practice</a:t>
            </a:r>
          </a:p>
          <a:p>
            <a:endParaRPr lang="en-GB" sz="2400" dirty="0"/>
          </a:p>
          <a:p>
            <a:r>
              <a:rPr lang="en-GB" sz="2400" dirty="0" smtClean="0"/>
              <a:t>Other? 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/>
              <a:t>PETER 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21471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1. Continue the practice by taking in a partner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Choose the right partner!</a:t>
            </a:r>
          </a:p>
          <a:p>
            <a:r>
              <a:rPr lang="en-GB" sz="2400" dirty="0" smtClean="0"/>
              <a:t>On what financial basis will they become a partner? </a:t>
            </a:r>
          </a:p>
          <a:p>
            <a:r>
              <a:rPr lang="en-GB" sz="2400" dirty="0" smtClean="0"/>
              <a:t>Get the partnership agreement right </a:t>
            </a:r>
          </a:p>
          <a:p>
            <a:r>
              <a:rPr lang="en-GB" sz="2400" dirty="0" smtClean="0"/>
              <a:t>Agree the financial basis for your ultimate retirement  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NB</a:t>
            </a:r>
            <a:r>
              <a:rPr lang="en-GB" sz="2400" b="1" dirty="0" smtClean="0"/>
              <a:t> – Plan ahead to get your practice into ‘good shape’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NB </a:t>
            </a:r>
            <a:r>
              <a:rPr lang="en-GB" sz="2400" b="1" dirty="0" smtClean="0"/>
              <a:t>-  Take good accounting, valuation, tax and legal advice 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dirty="0" smtClean="0"/>
              <a:t>Who has done this / tried to do this / is thinking of doing this?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/>
              <a:t>PETER 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54339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 smtClean="0">
                <a:latin typeface="Calibri" panose="020F0502020204030204" pitchFamily="34" charset="0"/>
              </a:rPr>
              <a:t>2. Sale / merger</a:t>
            </a:r>
            <a:endParaRPr lang="en-US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407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altLang="en-US" sz="2400" b="1" dirty="0">
                <a:latin typeface="Calibri" panose="020F0502020204030204" pitchFamily="34" charset="0"/>
              </a:rPr>
              <a:t>What does a lawyer have to sell?</a:t>
            </a:r>
            <a:endParaRPr lang="en-GB" altLang="en-US" sz="2400" dirty="0">
              <a:latin typeface="Calibri" panose="020F0502020204030204" pitchFamily="34" charset="0"/>
            </a:endParaRPr>
          </a:p>
          <a:p>
            <a:endParaRPr lang="en-GB" altLang="en-US" sz="2400" dirty="0" smtClean="0">
              <a:latin typeface="Calibri" panose="020F0502020204030204" pitchFamily="34" charset="0"/>
            </a:endParaRPr>
          </a:p>
          <a:p>
            <a:r>
              <a:rPr lang="en-GB" altLang="en-US" sz="2400" dirty="0" smtClean="0">
                <a:latin typeface="Calibri" panose="020F0502020204030204" pitchFamily="34" charset="0"/>
              </a:rPr>
              <a:t>Services </a:t>
            </a:r>
            <a:r>
              <a:rPr lang="en-GB" altLang="en-US" sz="2400" dirty="0">
                <a:latin typeface="Calibri" panose="020F0502020204030204" pitchFamily="34" charset="0"/>
              </a:rPr>
              <a:t>/ labour? </a:t>
            </a:r>
          </a:p>
          <a:p>
            <a:pPr>
              <a:buFont typeface="Wingdings" pitchFamily="2" charset="2"/>
              <a:buNone/>
            </a:pPr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</a:rPr>
              <a:t>Hard assets? </a:t>
            </a: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b="1" dirty="0">
                <a:latin typeface="Calibri" panose="020F0502020204030204" pitchFamily="34" charset="0"/>
              </a:rPr>
              <a:t>Goodwill</a:t>
            </a:r>
            <a:r>
              <a:rPr lang="en-GB" altLang="en-US" sz="2400" dirty="0">
                <a:latin typeface="Calibri" panose="020F0502020204030204" pitchFamily="34" charset="0"/>
              </a:rPr>
              <a:t>?  (the difference between the net hard asset value and a total price)</a:t>
            </a:r>
          </a:p>
          <a:p>
            <a:pPr>
              <a:buFont typeface="Wingdings" pitchFamily="2" charset="2"/>
              <a:buNone/>
            </a:pPr>
            <a:r>
              <a:rPr lang="en-GB" altLang="en-US" dirty="0">
                <a:latin typeface="Verdana" pitchFamily="34" charset="0"/>
              </a:rPr>
              <a:t>  </a:t>
            </a:r>
          </a:p>
          <a:p>
            <a:pPr>
              <a:buFont typeface="Wingdings" pitchFamily="2" charset="2"/>
              <a:buNone/>
            </a:pPr>
            <a:endParaRPr lang="en-GB" altLang="en-US" dirty="0">
              <a:latin typeface="Verdana" pitchFamily="34" charset="0"/>
            </a:endParaRP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002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400" b="1" dirty="0">
                <a:latin typeface="Calibri" panose="020F0502020204030204" pitchFamily="34" charset="0"/>
              </a:rPr>
              <a:t>What do you have to do so you have something to sell?</a:t>
            </a:r>
            <a:endParaRPr lang="en-US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409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z="2400" dirty="0">
                <a:latin typeface="Calibri" panose="020F0502020204030204" pitchFamily="34" charset="0"/>
              </a:rPr>
              <a:t>Need </a:t>
            </a:r>
            <a:r>
              <a:rPr lang="en-GB" altLang="en-US" sz="2400" b="1" dirty="0">
                <a:latin typeface="Calibri" panose="020F0502020204030204" pitchFamily="34" charset="0"/>
              </a:rPr>
              <a:t>to create</a:t>
            </a:r>
            <a:r>
              <a:rPr lang="en-GB" altLang="en-US" sz="2400" dirty="0">
                <a:latin typeface="Calibri" panose="020F0502020204030204" pitchFamily="34" charset="0"/>
              </a:rPr>
              <a:t> something of value:</a:t>
            </a:r>
          </a:p>
          <a:p>
            <a:pPr>
              <a:buFont typeface="Wingdings" pitchFamily="2" charset="2"/>
              <a:buNone/>
            </a:pPr>
            <a:endParaRPr lang="en-GB" altLang="en-US" sz="2400" dirty="0">
              <a:latin typeface="Calibri" panose="020F0502020204030204" pitchFamily="34" charset="0"/>
            </a:endParaRPr>
          </a:p>
          <a:p>
            <a:r>
              <a:rPr lang="en-GB" altLang="en-US" sz="2400" dirty="0">
                <a:latin typeface="Calibri" panose="020F0502020204030204" pitchFamily="34" charset="0"/>
              </a:rPr>
              <a:t>which someone else needs</a:t>
            </a:r>
          </a:p>
          <a:p>
            <a:r>
              <a:rPr lang="en-GB" altLang="en-US" sz="2400" dirty="0">
                <a:latin typeface="Calibri" panose="020F0502020204030204" pitchFamily="34" charset="0"/>
              </a:rPr>
              <a:t>which they cannot provide </a:t>
            </a:r>
            <a:r>
              <a:rPr lang="en-GB" altLang="en-US" sz="2400" dirty="0" smtClean="0">
                <a:latin typeface="Calibri" panose="020F0502020204030204" pitchFamily="34" charset="0"/>
              </a:rPr>
              <a:t>(easily or at an economic cost) for </a:t>
            </a:r>
            <a:r>
              <a:rPr lang="en-GB" altLang="en-US" sz="2400" dirty="0">
                <a:latin typeface="Calibri" panose="020F0502020204030204" pitchFamily="34" charset="0"/>
              </a:rPr>
              <a:t>themselves</a:t>
            </a:r>
          </a:p>
          <a:p>
            <a:r>
              <a:rPr lang="en-GB" altLang="en-US" sz="2400" dirty="0">
                <a:latin typeface="Calibri" panose="020F0502020204030204" pitchFamily="34" charset="0"/>
              </a:rPr>
              <a:t>The value of which does not depend on your remaining in the business </a:t>
            </a:r>
          </a:p>
          <a:p>
            <a:endParaRPr lang="en-US" altLang="en-US" sz="28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27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PETER SCOTT CONSULTING</a:t>
            </a:r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400" b="1" dirty="0">
                <a:latin typeface="Calibri" panose="020F0502020204030204" pitchFamily="34" charset="0"/>
              </a:rPr>
              <a:t>Three elements to creating something of value in a law firm</a:t>
            </a:r>
            <a:endParaRPr lang="en-US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427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>
                <a:latin typeface="Calibri" panose="020F0502020204030204" pitchFamily="34" charset="0"/>
              </a:rPr>
              <a:t>The nature of the business you create</a:t>
            </a:r>
          </a:p>
          <a:p>
            <a:r>
              <a:rPr lang="en-GB" altLang="en-US" sz="2400" dirty="0">
                <a:latin typeface="Calibri" panose="020F0502020204030204" pitchFamily="34" charset="0"/>
              </a:rPr>
              <a:t>Your relationship with that business</a:t>
            </a:r>
          </a:p>
          <a:p>
            <a:r>
              <a:rPr lang="en-GB" altLang="en-US" sz="2400" dirty="0">
                <a:latin typeface="Calibri" panose="020F0502020204030204" pitchFamily="34" charset="0"/>
              </a:rPr>
              <a:t>The need to find a buyer</a:t>
            </a: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altLang="en-US" sz="2400" dirty="0">
                <a:latin typeface="Calibri" panose="020F0502020204030204" pitchFamily="34" charset="0"/>
              </a:rPr>
              <a:t>Above all you need to create a </a:t>
            </a:r>
            <a:r>
              <a:rPr lang="en-GB" altLang="en-US" sz="2400" b="1" dirty="0">
                <a:latin typeface="Calibri" panose="020F0502020204030204" pitchFamily="34" charset="0"/>
              </a:rPr>
              <a:t>business</a:t>
            </a:r>
            <a:endParaRPr lang="en-US" alt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46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921</Words>
  <Application>Microsoft Office PowerPoint</Application>
  <PresentationFormat>On-screen Show (4:3)</PresentationFormat>
  <Paragraphs>210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Succession planning for sole practitioners</vt:lpstr>
      <vt:lpstr>PowerPoint Presentation</vt:lpstr>
      <vt:lpstr>Why do sole practitioners need to plan ahead?</vt:lpstr>
      <vt:lpstr>What should a succession plan for a sole practitioner’s practice aim to do?</vt:lpstr>
      <vt:lpstr>Options?</vt:lpstr>
      <vt:lpstr>1. Continue the practice by taking in a partner</vt:lpstr>
      <vt:lpstr>2. Sale / merger</vt:lpstr>
      <vt:lpstr>What do you have to do so you have something to sell?</vt:lpstr>
      <vt:lpstr>Three elements to creating something of value in a law firm</vt:lpstr>
      <vt:lpstr>1. Need to build a competitive business</vt:lpstr>
      <vt:lpstr>Picking winners?</vt:lpstr>
      <vt:lpstr>Need to build a practice that is showing a pattern of…</vt:lpstr>
      <vt:lpstr>2. Your relationship with the business</vt:lpstr>
      <vt:lpstr>If you do this in a way that…</vt:lpstr>
      <vt:lpstr>How can you achieve this?</vt:lpstr>
      <vt:lpstr>Divorce your ownership</vt:lpstr>
      <vt:lpstr>PowerPoint Presentation</vt:lpstr>
      <vt:lpstr>PowerPoint Presentation</vt:lpstr>
      <vt:lpstr>3. Need to identify a buyer  </vt:lpstr>
      <vt:lpstr>Ensure you receive your value</vt:lpstr>
      <vt:lpstr>A case study</vt:lpstr>
      <vt:lpstr>The nature of the business?</vt:lpstr>
      <vt:lpstr>Did the owner have something to sell?</vt:lpstr>
      <vt:lpstr>Practical issues arising on sale / merger?</vt:lpstr>
      <vt:lpstr>More practical issues</vt:lpstr>
      <vt:lpstr>           Any 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Capital Values</dc:title>
  <dc:creator>Peter</dc:creator>
  <cp:lastModifiedBy>Peter</cp:lastModifiedBy>
  <cp:revision>19</cp:revision>
  <cp:lastPrinted>2014-11-27T18:06:24Z</cp:lastPrinted>
  <dcterms:created xsi:type="dcterms:W3CDTF">2014-11-27T13:01:40Z</dcterms:created>
  <dcterms:modified xsi:type="dcterms:W3CDTF">2014-11-30T18:23:07Z</dcterms:modified>
</cp:coreProperties>
</file>